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9" r:id="rId4"/>
    <p:sldId id="261" r:id="rId5"/>
    <p:sldId id="257" r:id="rId6"/>
    <p:sldId id="267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1" d="100"/>
          <a:sy n="71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F2759D-7CEA-46AB-89CD-528FCC2ECA26}" type="datetimeFigureOut">
              <a:t>2024-08-27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4CBA2-37D9-468D-80DE-ECE942564646}" type="slidenum"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449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51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7229" y="1664155"/>
            <a:ext cx="8971228" cy="1939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13800" b="1">
                <a:solidFill>
                  <a:srgbClr val="FFFFFF"/>
                </a:solidFill>
                <a:latin typeface="Fraunces" pitchFamily="34" charset="0"/>
              </a:rPr>
              <a:t>STREETREE</a:t>
            </a:r>
            <a:br>
              <a:rPr lang="en-US" sz="13800" b="1">
                <a:solidFill>
                  <a:srgbClr val="FFFFFF"/>
                </a:solidFill>
                <a:latin typeface="Fraunces" pitchFamily="34" charset="0"/>
              </a:rPr>
            </a:br>
            <a:br>
              <a:rPr lang="en-US" sz="13800" b="1">
                <a:solidFill>
                  <a:srgbClr val="FFFFFF"/>
                </a:solidFill>
                <a:latin typeface="Fraunces" pitchFamily="34" charset="0"/>
              </a:rPr>
            </a:br>
            <a:r>
              <a:rPr lang="ko-KR" altLang="en-US" sz="13800" b="1">
                <a:solidFill>
                  <a:srgbClr val="FFFFFF"/>
                </a:solidFill>
                <a:latin typeface="Fraunces" pitchFamily="34" charset="0"/>
              </a:rPr>
              <a:t>농락</a:t>
            </a:r>
            <a:r>
              <a:rPr lang="en-US" altLang="ko-KR" sz="13800" b="1">
                <a:solidFill>
                  <a:srgbClr val="FFFFFF"/>
                </a:solidFill>
                <a:latin typeface="Fraunces" pitchFamily="34" charset="0"/>
              </a:rPr>
              <a:t>(</a:t>
            </a:r>
            <a:r>
              <a:rPr lang="ko-KR" altLang="en-US" sz="13800" b="1">
                <a:solidFill>
                  <a:srgbClr val="FFFFFF"/>
                </a:solidFill>
                <a:latin typeface="Fraunces" pitchFamily="34" charset="0"/>
              </a:rPr>
              <a:t>農樂</a:t>
            </a:r>
            <a:r>
              <a:rPr lang="en-US" altLang="ko-KR" sz="13800" b="1">
                <a:solidFill>
                  <a:srgbClr val="FFFFFF"/>
                </a:solidFill>
                <a:latin typeface="Fraunces" pitchFamily="34" charset="0"/>
              </a:rPr>
              <a:t>)</a:t>
            </a:r>
            <a:endParaRPr lang="en-US" sz="6707" dirty="0"/>
          </a:p>
        </p:txBody>
      </p:sp>
      <p:sp>
        <p:nvSpPr>
          <p:cNvPr id="7" name="Text 4"/>
          <p:cNvSpPr/>
          <p:nvPr/>
        </p:nvSpPr>
        <p:spPr>
          <a:xfrm>
            <a:off x="864037" y="4156472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400" dirty="0">
              <a:solidFill>
                <a:srgbClr val="FFFF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9B7F51-D7DF-E3CD-995E-70883F576E6B}"/>
              </a:ext>
            </a:extLst>
          </p:cNvPr>
          <p:cNvSpPr txBox="1"/>
          <p:nvPr/>
        </p:nvSpPr>
        <p:spPr>
          <a:xfrm>
            <a:off x="637229" y="5195577"/>
            <a:ext cx="559391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류승엽</a:t>
            </a:r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  <a:r>
              <a:rPr lang="ko-KR" altLang="en-US" sz="32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벡엔드</a:t>
            </a:r>
            <a:endParaRPr lang="en-US" altLang="ko-KR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권태우</a:t>
            </a:r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기획 및 </a:t>
            </a:r>
            <a:r>
              <a:rPr lang="ko-KR" altLang="en-US" sz="32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프론트엔드</a:t>
            </a:r>
            <a:endParaRPr lang="en-US" altLang="ko-KR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양지민</a:t>
            </a:r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기획 및 </a:t>
            </a:r>
            <a:r>
              <a:rPr lang="ko-KR" altLang="en-US" sz="32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프론트엔드</a:t>
            </a:r>
            <a:endParaRPr lang="en-US" altLang="ko-KR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김태인</a:t>
            </a:r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  <a:r>
              <a:rPr lang="ko-KR" altLang="en-US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배포</a:t>
            </a:r>
            <a:endParaRPr lang="en-US" altLang="ko-KR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>
              <a:alpha val="85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1101447" y="626031"/>
            <a:ext cx="5687616" cy="7109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98"/>
              </a:lnSpc>
              <a:buNone/>
            </a:pPr>
            <a:r>
              <a:rPr lang="en-US" sz="4478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프로젝트 목표</a:t>
            </a:r>
            <a:endParaRPr lang="en-US" sz="4478" dirty="0"/>
          </a:p>
        </p:txBody>
      </p:sp>
      <p:sp>
        <p:nvSpPr>
          <p:cNvPr id="7" name="Shape 4"/>
          <p:cNvSpPr/>
          <p:nvPr/>
        </p:nvSpPr>
        <p:spPr>
          <a:xfrm>
            <a:off x="1427440" y="1678186"/>
            <a:ext cx="30480" cy="5925264"/>
          </a:xfrm>
          <a:prstGeom prst="roundRect">
            <a:avLst>
              <a:gd name="adj" fmla="val 671775"/>
            </a:avLst>
          </a:prstGeom>
          <a:solidFill>
            <a:srgbClr val="CED9C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8" name="Shape 5"/>
          <p:cNvSpPr/>
          <p:nvPr/>
        </p:nvSpPr>
        <p:spPr>
          <a:xfrm>
            <a:off x="1668125" y="2174677"/>
            <a:ext cx="796171" cy="30480"/>
          </a:xfrm>
          <a:prstGeom prst="roundRect">
            <a:avLst>
              <a:gd name="adj" fmla="val 671775"/>
            </a:avLst>
          </a:prstGeom>
          <a:solidFill>
            <a:srgbClr val="CED9C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9" name="Shape 6"/>
          <p:cNvSpPr/>
          <p:nvPr/>
        </p:nvSpPr>
        <p:spPr>
          <a:xfrm>
            <a:off x="1186755" y="1934051"/>
            <a:ext cx="511850" cy="511850"/>
          </a:xfrm>
          <a:prstGeom prst="roundRect">
            <a:avLst>
              <a:gd name="adj" fmla="val 40003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0" name="Text 7"/>
          <p:cNvSpPr/>
          <p:nvPr/>
        </p:nvSpPr>
        <p:spPr>
          <a:xfrm>
            <a:off x="1357491" y="2019300"/>
            <a:ext cx="170259" cy="341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7"/>
              </a:lnSpc>
              <a:buNone/>
            </a:pPr>
            <a:r>
              <a:rPr lang="en-US" sz="2687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687" dirty="0"/>
          </a:p>
        </p:txBody>
      </p:sp>
      <p:sp>
        <p:nvSpPr>
          <p:cNvPr id="11" name="Text 8"/>
          <p:cNvSpPr/>
          <p:nvPr/>
        </p:nvSpPr>
        <p:spPr>
          <a:xfrm>
            <a:off x="2693908" y="1905595"/>
            <a:ext cx="2843808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239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문화 체험</a:t>
            </a:r>
            <a:endParaRPr lang="en-US" sz="2239" dirty="0"/>
          </a:p>
        </p:txBody>
      </p:sp>
      <p:sp>
        <p:nvSpPr>
          <p:cNvPr id="12" name="Text 9"/>
          <p:cNvSpPr/>
          <p:nvPr/>
        </p:nvSpPr>
        <p:spPr>
          <a:xfrm>
            <a:off x="2693908" y="2397562"/>
            <a:ext cx="10835045" cy="3639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66"/>
              </a:lnSpc>
              <a:buNone/>
            </a:pPr>
            <a:r>
              <a:rPr lang="en-US" sz="179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의성 농촌 문화 직접 경험</a:t>
            </a:r>
            <a:endParaRPr lang="en-US" sz="1791" dirty="0"/>
          </a:p>
        </p:txBody>
      </p:sp>
      <p:sp>
        <p:nvSpPr>
          <p:cNvPr id="13" name="Shape 10"/>
          <p:cNvSpPr/>
          <p:nvPr/>
        </p:nvSpPr>
        <p:spPr>
          <a:xfrm>
            <a:off x="1668125" y="3712845"/>
            <a:ext cx="796171" cy="30480"/>
          </a:xfrm>
          <a:prstGeom prst="roundRect">
            <a:avLst>
              <a:gd name="adj" fmla="val 671775"/>
            </a:avLst>
          </a:prstGeom>
          <a:solidFill>
            <a:srgbClr val="CED9C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4" name="Shape 11"/>
          <p:cNvSpPr/>
          <p:nvPr/>
        </p:nvSpPr>
        <p:spPr>
          <a:xfrm>
            <a:off x="1186755" y="3472220"/>
            <a:ext cx="511850" cy="511850"/>
          </a:xfrm>
          <a:prstGeom prst="roundRect">
            <a:avLst>
              <a:gd name="adj" fmla="val 40003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5" name="Text 12"/>
          <p:cNvSpPr/>
          <p:nvPr/>
        </p:nvSpPr>
        <p:spPr>
          <a:xfrm>
            <a:off x="1331178" y="3557468"/>
            <a:ext cx="223004" cy="341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7"/>
              </a:lnSpc>
              <a:buNone/>
            </a:pPr>
            <a:r>
              <a:rPr lang="en-US" sz="2687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687" dirty="0"/>
          </a:p>
        </p:txBody>
      </p:sp>
      <p:sp>
        <p:nvSpPr>
          <p:cNvPr id="16" name="Text 13"/>
          <p:cNvSpPr/>
          <p:nvPr/>
        </p:nvSpPr>
        <p:spPr>
          <a:xfrm>
            <a:off x="2693908" y="3443764"/>
            <a:ext cx="2843808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239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경제 활성화</a:t>
            </a:r>
            <a:endParaRPr lang="en-US" sz="2239" dirty="0"/>
          </a:p>
        </p:txBody>
      </p:sp>
      <p:sp>
        <p:nvSpPr>
          <p:cNvPr id="17" name="Text 14"/>
          <p:cNvSpPr/>
          <p:nvPr/>
        </p:nvSpPr>
        <p:spPr>
          <a:xfrm>
            <a:off x="2693908" y="3935730"/>
            <a:ext cx="10835045" cy="3639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66"/>
              </a:lnSpc>
              <a:buNone/>
            </a:pPr>
            <a:r>
              <a:rPr lang="en-US" sz="179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지역 농산물 판매 및 관광 증대</a:t>
            </a:r>
            <a:endParaRPr lang="en-US" sz="1791" dirty="0"/>
          </a:p>
        </p:txBody>
      </p:sp>
      <p:sp>
        <p:nvSpPr>
          <p:cNvPr id="18" name="Shape 15"/>
          <p:cNvSpPr/>
          <p:nvPr/>
        </p:nvSpPr>
        <p:spPr>
          <a:xfrm>
            <a:off x="1668125" y="5251013"/>
            <a:ext cx="796171" cy="30480"/>
          </a:xfrm>
          <a:prstGeom prst="roundRect">
            <a:avLst>
              <a:gd name="adj" fmla="val 671775"/>
            </a:avLst>
          </a:prstGeom>
          <a:solidFill>
            <a:srgbClr val="CED9C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9" name="Shape 16"/>
          <p:cNvSpPr/>
          <p:nvPr/>
        </p:nvSpPr>
        <p:spPr>
          <a:xfrm>
            <a:off x="1186755" y="5010388"/>
            <a:ext cx="511850" cy="511850"/>
          </a:xfrm>
          <a:prstGeom prst="roundRect">
            <a:avLst>
              <a:gd name="adj" fmla="val 40003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0" name="Text 17"/>
          <p:cNvSpPr/>
          <p:nvPr/>
        </p:nvSpPr>
        <p:spPr>
          <a:xfrm>
            <a:off x="1339632" y="5095637"/>
            <a:ext cx="206097" cy="341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7"/>
              </a:lnSpc>
              <a:buNone/>
            </a:pPr>
            <a:r>
              <a:rPr lang="en-US" sz="2687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687" dirty="0"/>
          </a:p>
        </p:txBody>
      </p:sp>
      <p:sp>
        <p:nvSpPr>
          <p:cNvPr id="21" name="Text 18"/>
          <p:cNvSpPr/>
          <p:nvPr/>
        </p:nvSpPr>
        <p:spPr>
          <a:xfrm>
            <a:off x="2693908" y="4981932"/>
            <a:ext cx="2843808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239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청년 유치</a:t>
            </a:r>
            <a:endParaRPr lang="en-US" sz="2239" dirty="0"/>
          </a:p>
        </p:txBody>
      </p:sp>
      <p:sp>
        <p:nvSpPr>
          <p:cNvPr id="22" name="Text 19"/>
          <p:cNvSpPr/>
          <p:nvPr/>
        </p:nvSpPr>
        <p:spPr>
          <a:xfrm>
            <a:off x="2693908" y="5473898"/>
            <a:ext cx="10835045" cy="3639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66"/>
              </a:lnSpc>
              <a:buNone/>
            </a:pPr>
            <a:r>
              <a:rPr lang="en-US" sz="179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청년 창업 지원 및 귀농 촉진</a:t>
            </a:r>
            <a:endParaRPr lang="en-US" sz="1791" dirty="0"/>
          </a:p>
        </p:txBody>
      </p:sp>
      <p:sp>
        <p:nvSpPr>
          <p:cNvPr id="23" name="Shape 20"/>
          <p:cNvSpPr/>
          <p:nvPr/>
        </p:nvSpPr>
        <p:spPr>
          <a:xfrm>
            <a:off x="1668125" y="6789182"/>
            <a:ext cx="796171" cy="30480"/>
          </a:xfrm>
          <a:prstGeom prst="roundRect">
            <a:avLst>
              <a:gd name="adj" fmla="val 671775"/>
            </a:avLst>
          </a:prstGeom>
          <a:solidFill>
            <a:srgbClr val="CED9C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4" name="Shape 21"/>
          <p:cNvSpPr/>
          <p:nvPr/>
        </p:nvSpPr>
        <p:spPr>
          <a:xfrm>
            <a:off x="1186755" y="6548557"/>
            <a:ext cx="511850" cy="511850"/>
          </a:xfrm>
          <a:prstGeom prst="roundRect">
            <a:avLst>
              <a:gd name="adj" fmla="val 40003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5" name="Text 22"/>
          <p:cNvSpPr/>
          <p:nvPr/>
        </p:nvSpPr>
        <p:spPr>
          <a:xfrm>
            <a:off x="1326773" y="6633805"/>
            <a:ext cx="231815" cy="341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7"/>
              </a:lnSpc>
              <a:buNone/>
            </a:pPr>
            <a:r>
              <a:rPr lang="en-US" sz="2687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4</a:t>
            </a:r>
            <a:endParaRPr lang="en-US" sz="2687" dirty="0"/>
          </a:p>
        </p:txBody>
      </p:sp>
      <p:sp>
        <p:nvSpPr>
          <p:cNvPr id="26" name="Text 23"/>
          <p:cNvSpPr/>
          <p:nvPr/>
        </p:nvSpPr>
        <p:spPr>
          <a:xfrm>
            <a:off x="2693908" y="6520101"/>
            <a:ext cx="2843808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239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고용 창출</a:t>
            </a:r>
            <a:endParaRPr lang="en-US" sz="2239" dirty="0"/>
          </a:p>
        </p:txBody>
      </p:sp>
      <p:sp>
        <p:nvSpPr>
          <p:cNvPr id="27" name="Text 24"/>
          <p:cNvSpPr/>
          <p:nvPr/>
        </p:nvSpPr>
        <p:spPr>
          <a:xfrm>
            <a:off x="2693908" y="7012067"/>
            <a:ext cx="10835045" cy="3639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66"/>
              </a:lnSpc>
              <a:buNone/>
            </a:pPr>
            <a:r>
              <a:rPr lang="en-US" sz="179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지역 주민 일자리 확대</a:t>
            </a:r>
            <a:endParaRPr lang="en-US" sz="179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864037" y="1997869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주요 기능</a:t>
            </a:r>
            <a:endParaRPr lang="en-US" sz="4860" dirty="0"/>
          </a:p>
        </p:txBody>
      </p:sp>
      <p:sp>
        <p:nvSpPr>
          <p:cNvPr id="7" name="Shape 4"/>
          <p:cNvSpPr/>
          <p:nvPr/>
        </p:nvSpPr>
        <p:spPr>
          <a:xfrm>
            <a:off x="864037" y="3139678"/>
            <a:ext cx="6327815" cy="142255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8" name="Text 5"/>
          <p:cNvSpPr/>
          <p:nvPr/>
        </p:nvSpPr>
        <p:spPr>
          <a:xfrm>
            <a:off x="1110853" y="338649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농업 체험 예약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1110853" y="3920371"/>
            <a:ext cx="583418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다양한 농촌 활동 체험 기회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7438668" y="3139678"/>
            <a:ext cx="6327815" cy="142255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7685484" y="338649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자원봉사 신청</a:t>
            </a:r>
            <a:endParaRPr lang="en-US" sz="2430" dirty="0"/>
          </a:p>
        </p:txBody>
      </p:sp>
      <p:sp>
        <p:nvSpPr>
          <p:cNvPr id="12" name="Text 9"/>
          <p:cNvSpPr/>
          <p:nvPr/>
        </p:nvSpPr>
        <p:spPr>
          <a:xfrm>
            <a:off x="7685484" y="3920371"/>
            <a:ext cx="583418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지역사회 기여 활동 참여</a:t>
            </a:r>
            <a:endParaRPr lang="en-US" sz="1944" dirty="0"/>
          </a:p>
        </p:txBody>
      </p:sp>
      <p:sp>
        <p:nvSpPr>
          <p:cNvPr id="14" name="Text 11"/>
          <p:cNvSpPr/>
          <p:nvPr/>
        </p:nvSpPr>
        <p:spPr>
          <a:xfrm>
            <a:off x="1110853" y="505587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15" name="Text 12"/>
          <p:cNvSpPr/>
          <p:nvPr/>
        </p:nvSpPr>
        <p:spPr>
          <a:xfrm>
            <a:off x="1110853" y="5589746"/>
            <a:ext cx="583418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864037" y="207954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ko-KR" altLang="en-US" sz="4860" b="1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밭 등록</a:t>
            </a:r>
            <a:endParaRPr lang="en-US" sz="486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3221355"/>
            <a:ext cx="3225522" cy="9875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110853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430" b="1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밭 등록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110853" y="5113020"/>
            <a:ext cx="27318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>
                <a:solidFill>
                  <a:srgbClr val="FFFFFF"/>
                </a:solidFill>
                <a:latin typeface="Nobile" pitchFamily="34" charset="0"/>
              </a:rPr>
              <a:t>밭의 위치등의 기본 정보</a:t>
            </a:r>
            <a:r>
              <a:rPr lang="en-US" altLang="ko-KR" sz="1944">
                <a:solidFill>
                  <a:srgbClr val="FFFFFF"/>
                </a:solidFill>
                <a:latin typeface="Nobile" pitchFamily="34" charset="0"/>
              </a:rPr>
              <a:t>.</a:t>
            </a:r>
          </a:p>
          <a:p>
            <a:pPr marL="0" indent="0" algn="l">
              <a:lnSpc>
                <a:spcPts val="3110"/>
              </a:lnSpc>
              <a:buNone/>
            </a:pPr>
            <a:r>
              <a:rPr lang="ko-KR" altLang="en-US" sz="1944">
                <a:solidFill>
                  <a:srgbClr val="FFFFFF"/>
                </a:solidFill>
                <a:latin typeface="Nobile" pitchFamily="34" charset="0"/>
              </a:rPr>
              <a:t>그리고</a:t>
            </a:r>
            <a:endParaRPr lang="en-US" altLang="ko-KR" sz="1944">
              <a:solidFill>
                <a:srgbClr val="FFFFFF"/>
              </a:solidFill>
              <a:latin typeface="Nobile" pitchFamily="34" charset="0"/>
            </a:endParaRPr>
          </a:p>
          <a:p>
            <a:pPr marL="0" indent="0" algn="l">
              <a:lnSpc>
                <a:spcPts val="3110"/>
              </a:lnSpc>
              <a:buNone/>
            </a:pPr>
            <a:r>
              <a:rPr lang="ko-KR" altLang="en-US" sz="1944">
                <a:solidFill>
                  <a:srgbClr val="FFFFFF"/>
                </a:solidFill>
                <a:latin typeface="Nobile" pitchFamily="34" charset="0"/>
              </a:rPr>
              <a:t>현재 상황에 따라</a:t>
            </a:r>
            <a:endParaRPr lang="en-US" altLang="ko-KR" sz="1944">
              <a:solidFill>
                <a:srgbClr val="FFFFFF"/>
              </a:solidFill>
              <a:latin typeface="Nobile" pitchFamily="34" charset="0"/>
            </a:endParaRPr>
          </a:p>
          <a:p>
            <a:pPr marL="0" indent="0" algn="l">
              <a:lnSpc>
                <a:spcPts val="3110"/>
              </a:lnSpc>
              <a:buNone/>
            </a:pPr>
            <a:r>
              <a:rPr lang="ko-KR" altLang="en-US" sz="1944">
                <a:solidFill>
                  <a:srgbClr val="FFFFFF"/>
                </a:solidFill>
                <a:latin typeface="Nobile" pitchFamily="34" charset="0"/>
              </a:rPr>
              <a:t>봉사 또는 임금 정보를 </a:t>
            </a:r>
            <a:endParaRPr lang="en-US" altLang="ko-KR" sz="1944">
              <a:solidFill>
                <a:srgbClr val="FFFFFF"/>
              </a:solidFill>
              <a:latin typeface="Nobile" pitchFamily="34" charset="0"/>
            </a:endParaRPr>
          </a:p>
          <a:p>
            <a:pPr marL="0" indent="0" algn="l">
              <a:lnSpc>
                <a:spcPts val="3110"/>
              </a:lnSpc>
              <a:buNone/>
            </a:pPr>
            <a:r>
              <a:rPr lang="ko-KR" altLang="en-US" sz="1944">
                <a:solidFill>
                  <a:srgbClr val="FFFFFF"/>
                </a:solidFill>
                <a:latin typeface="Nobile" pitchFamily="34" charset="0"/>
              </a:rPr>
              <a:t>변경하는 것도 가능</a:t>
            </a:r>
            <a:endParaRPr lang="en-US" sz="1944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559" y="3221355"/>
            <a:ext cx="3225641" cy="98750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336375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430" b="1">
                <a:solidFill>
                  <a:srgbClr val="FFFFFF"/>
                </a:solidFill>
                <a:latin typeface="Fraunces" pitchFamily="34" charset="0"/>
              </a:rPr>
              <a:t>사이트에 올라감 </a:t>
            </a:r>
            <a:endParaRPr lang="en-US" sz="2430" dirty="0"/>
          </a:p>
        </p:txBody>
      </p:sp>
      <p:sp>
        <p:nvSpPr>
          <p:cNvPr id="12" name="Text 7"/>
          <p:cNvSpPr/>
          <p:nvPr/>
        </p:nvSpPr>
        <p:spPr>
          <a:xfrm>
            <a:off x="4336375" y="5113020"/>
            <a:ext cx="2732008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altLang="ko-KR" sz="1944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Azure</a:t>
            </a:r>
            <a:r>
              <a:rPr lang="ko-KR" altLang="en-US" sz="1944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altLang="ko-KR" sz="1944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SQL</a:t>
            </a:r>
            <a:r>
              <a:rPr lang="ko-KR" altLang="en-US" sz="1944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altLang="ko-KR" sz="1944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Database</a:t>
            </a:r>
            <a:r>
              <a:rPr lang="ko-KR" altLang="en-US" sz="1944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에</a:t>
            </a:r>
            <a:endParaRPr lang="en-US" altLang="ko-KR" sz="1944">
              <a:solidFill>
                <a:srgbClr val="FFFFFF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0" indent="0" algn="l">
              <a:lnSpc>
                <a:spcPts val="3110"/>
              </a:lnSpc>
              <a:buNone/>
            </a:pPr>
            <a:r>
              <a:rPr lang="ko-KR" altLang="en-US" sz="1944">
                <a:solidFill>
                  <a:srgbClr val="FFFFFF"/>
                </a:solidFill>
                <a:latin typeface="Nobile" pitchFamily="34" charset="0"/>
              </a:rPr>
              <a:t>정보 등록 후 사이트에</a:t>
            </a:r>
            <a:endParaRPr lang="en-US" altLang="ko-KR" sz="1944">
              <a:solidFill>
                <a:srgbClr val="FFFFFF"/>
              </a:solidFill>
              <a:latin typeface="Nobile" pitchFamily="34" charset="0"/>
            </a:endParaRPr>
          </a:p>
          <a:p>
            <a:pPr marL="0" indent="0" algn="l">
              <a:lnSpc>
                <a:spcPts val="3110"/>
              </a:lnSpc>
              <a:buNone/>
            </a:pPr>
            <a:r>
              <a:rPr lang="ko-KR" altLang="en-US" sz="1944">
                <a:solidFill>
                  <a:srgbClr val="FFFFFF"/>
                </a:solidFill>
                <a:latin typeface="Nobile" pitchFamily="34" charset="0"/>
              </a:rPr>
              <a:t>등재</a:t>
            </a:r>
            <a:endParaRPr lang="en-US" altLang="ko-KR" sz="1944">
              <a:solidFill>
                <a:srgbClr val="FFFFFF"/>
              </a:solidFill>
              <a:latin typeface="Nobile" pitchFamily="34" charset="0"/>
            </a:endParaRP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221355"/>
            <a:ext cx="3225522" cy="98750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62017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430" b="1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농업 참가</a:t>
            </a:r>
            <a:endParaRPr lang="en-US" sz="2430" dirty="0"/>
          </a:p>
        </p:txBody>
      </p:sp>
      <p:sp>
        <p:nvSpPr>
          <p:cNvPr id="15" name="Text 9"/>
          <p:cNvSpPr/>
          <p:nvPr/>
        </p:nvSpPr>
        <p:spPr>
          <a:xfrm>
            <a:off x="7562017" y="5113020"/>
            <a:ext cx="273188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등록 한 사람의 요구사항에 따라 무료 봉사 또는 임금을 받고 일손 도움 가능</a:t>
            </a:r>
            <a:endParaRPr lang="en-US" sz="1944" dirty="0"/>
          </a:p>
        </p:txBody>
      </p:sp>
      <p:sp>
        <p:nvSpPr>
          <p:cNvPr id="17" name="Text 10"/>
          <p:cNvSpPr/>
          <p:nvPr/>
        </p:nvSpPr>
        <p:spPr>
          <a:xfrm>
            <a:off x="10787539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endParaRPr lang="en-US" sz="243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Text 2"/>
          <p:cNvSpPr/>
          <p:nvPr/>
        </p:nvSpPr>
        <p:spPr>
          <a:xfrm>
            <a:off x="864037" y="238815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3B4540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프로젝트 개요</a:t>
            </a:r>
            <a:endParaRPr lang="en-US" sz="486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3653433"/>
            <a:ext cx="617220" cy="61722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64037" y="4517469"/>
            <a:ext cx="294786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농업 체험</a:t>
            </a:r>
            <a:endParaRPr lang="en-US" sz="2430" dirty="0"/>
          </a:p>
        </p:txBody>
      </p:sp>
      <p:sp>
        <p:nvSpPr>
          <p:cNvPr id="7" name="Text 4"/>
          <p:cNvSpPr/>
          <p:nvPr/>
        </p:nvSpPr>
        <p:spPr>
          <a:xfrm>
            <a:off x="864037" y="5051346"/>
            <a:ext cx="2947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도시민들에게 진정한 농촌 경험 제공</a:t>
            </a:r>
            <a:endParaRPr lang="en-US" sz="1944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2189" y="3653433"/>
            <a:ext cx="617220" cy="61722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182189" y="4517469"/>
            <a:ext cx="294786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자원봉사</a:t>
            </a:r>
            <a:endParaRPr lang="en-US" sz="2430" dirty="0"/>
          </a:p>
        </p:txBody>
      </p:sp>
      <p:sp>
        <p:nvSpPr>
          <p:cNvPr id="10" name="Text 6"/>
          <p:cNvSpPr/>
          <p:nvPr/>
        </p:nvSpPr>
        <p:spPr>
          <a:xfrm>
            <a:off x="4182189" y="5051346"/>
            <a:ext cx="2947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지역사회와 연계한 의미 있는 활동</a:t>
            </a:r>
            <a:endParaRPr lang="en-US" sz="1944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0342" y="3653433"/>
            <a:ext cx="617220" cy="61722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500342" y="4517469"/>
            <a:ext cx="294786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청년 지원</a:t>
            </a:r>
            <a:endParaRPr lang="en-US" sz="2430" dirty="0"/>
          </a:p>
        </p:txBody>
      </p:sp>
      <p:sp>
        <p:nvSpPr>
          <p:cNvPr id="13" name="Text 8"/>
          <p:cNvSpPr/>
          <p:nvPr/>
        </p:nvSpPr>
        <p:spPr>
          <a:xfrm>
            <a:off x="7500342" y="5051346"/>
            <a:ext cx="2947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귀농 프로그램으로 청년 유입 촉진</a:t>
            </a:r>
            <a:endParaRPr lang="en-US" sz="1944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18495" y="3653433"/>
            <a:ext cx="617220" cy="61722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818495" y="4517469"/>
            <a:ext cx="294786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5449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지역 활성화</a:t>
            </a:r>
            <a:endParaRPr lang="en-US" sz="2430" dirty="0"/>
          </a:p>
        </p:txBody>
      </p:sp>
      <p:sp>
        <p:nvSpPr>
          <p:cNvPr id="16" name="Text 10"/>
          <p:cNvSpPr/>
          <p:nvPr/>
        </p:nvSpPr>
        <p:spPr>
          <a:xfrm>
            <a:off x="10818495" y="5051346"/>
            <a:ext cx="294786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농산물 판매와 관광으로 경제 성장</a:t>
            </a:r>
            <a:endParaRPr lang="en-US" sz="1944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9" grpId="0" animBg="1"/>
      <p:bldP spid="10" grpId="0" animBg="1"/>
      <p:bldP spid="12" grpId="0" animBg="1"/>
      <p:bldP spid="13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Text 3"/>
          <p:cNvSpPr/>
          <p:nvPr/>
        </p:nvSpPr>
        <p:spPr>
          <a:xfrm>
            <a:off x="864037" y="207954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ko-KR" altLang="en-US" sz="4860" b="1" dirty="0">
                <a:solidFill>
                  <a:srgbClr val="FFFFFF"/>
                </a:solidFill>
                <a:latin typeface="Fraunces" pitchFamily="34" charset="0"/>
              </a:rPr>
              <a:t>커뮤니티</a:t>
            </a:r>
            <a:r>
              <a:rPr lang="en-US" altLang="ko-KR" sz="4860" b="1" dirty="0">
                <a:solidFill>
                  <a:srgbClr val="FFFFFF"/>
                </a:solidFill>
                <a:latin typeface="Fraunces" pitchFamily="34" charset="0"/>
              </a:rPr>
              <a:t>&amp;</a:t>
            </a:r>
            <a:r>
              <a:rPr lang="ko-KR" altLang="en-US" sz="4860" b="1" dirty="0">
                <a:solidFill>
                  <a:srgbClr val="FFFFFF"/>
                </a:solidFill>
                <a:latin typeface="Fraunces" pitchFamily="34" charset="0"/>
              </a:rPr>
              <a:t>소통</a:t>
            </a:r>
            <a:endParaRPr lang="en-US" sz="486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0852" y="3221355"/>
            <a:ext cx="3225522" cy="9875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110853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430" b="1" dirty="0">
                <a:solidFill>
                  <a:srgbClr val="FFFFFF"/>
                </a:solidFill>
                <a:latin typeface="Fraunces" pitchFamily="34" charset="0"/>
              </a:rPr>
              <a:t>리뷰 분석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110853" y="5113020"/>
            <a:ext cx="27318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</a:rPr>
              <a:t>체험</a:t>
            </a:r>
            <a:r>
              <a:rPr lang="en-US" altLang="ko-KR" sz="1944" dirty="0">
                <a:solidFill>
                  <a:srgbClr val="FFFFFF"/>
                </a:solidFill>
                <a:latin typeface="Nobile" pitchFamily="34" charset="0"/>
              </a:rPr>
              <a:t>/</a:t>
            </a: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</a:rPr>
              <a:t>봉사 활동 리뷰 분석</a:t>
            </a:r>
            <a:endParaRPr lang="en-US" sz="1944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9559" y="3221355"/>
            <a:ext cx="3225641" cy="98750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336375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날</a:t>
            </a:r>
            <a:r>
              <a:rPr lang="ko-KR" altLang="en-US" sz="2430" b="1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씨 분석</a:t>
            </a:r>
            <a:endParaRPr lang="en-US" sz="2430" dirty="0"/>
          </a:p>
        </p:txBody>
      </p:sp>
      <p:sp>
        <p:nvSpPr>
          <p:cNvPr id="12" name="Text 7"/>
          <p:cNvSpPr/>
          <p:nvPr/>
        </p:nvSpPr>
        <p:spPr>
          <a:xfrm>
            <a:off x="4336374" y="5113020"/>
            <a:ext cx="2978825" cy="7900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체험</a:t>
            </a:r>
            <a:r>
              <a:rPr lang="en-US" altLang="ko-KR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/</a:t>
            </a: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봉사 활동하기 좋은</a:t>
            </a:r>
            <a:endParaRPr lang="en-US" altLang="ko-KR" sz="1944" dirty="0">
              <a:solidFill>
                <a:srgbClr val="FFFFFF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</a:rPr>
              <a:t>날씨 분서</a:t>
            </a:r>
            <a:endParaRPr lang="en-US" sz="1944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221355"/>
            <a:ext cx="3225522" cy="98750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62017" y="4579144"/>
            <a:ext cx="27318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ko-KR" altLang="en-US" sz="2430" dirty="0">
                <a:solidFill>
                  <a:schemeClr val="bg1"/>
                </a:solidFill>
              </a:rPr>
              <a:t>추천</a:t>
            </a:r>
            <a:r>
              <a:rPr lang="en-US" altLang="ko-KR" sz="2430" dirty="0">
                <a:solidFill>
                  <a:schemeClr val="bg1"/>
                </a:solidFill>
              </a:rPr>
              <a:t>	</a:t>
            </a:r>
            <a:endParaRPr lang="en-US" sz="2430" dirty="0">
              <a:solidFill>
                <a:schemeClr val="bg1"/>
              </a:solidFill>
            </a:endParaRPr>
          </a:p>
        </p:txBody>
      </p:sp>
      <p:sp>
        <p:nvSpPr>
          <p:cNvPr id="15" name="Text 9"/>
          <p:cNvSpPr/>
          <p:nvPr/>
        </p:nvSpPr>
        <p:spPr>
          <a:xfrm>
            <a:off x="7562017" y="5113020"/>
            <a:ext cx="273188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ko-KR" altLang="en-US" sz="1944" dirty="0" err="1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분석후</a:t>
            </a:r>
            <a:r>
              <a:rPr lang="ko-KR" altLang="en-US" sz="1944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순위대로 추천</a:t>
            </a:r>
            <a:endParaRPr lang="en-US" sz="1944" dirty="0"/>
          </a:p>
        </p:txBody>
      </p:sp>
      <p:sp>
        <p:nvSpPr>
          <p:cNvPr id="17" name="Text 10"/>
          <p:cNvSpPr/>
          <p:nvPr/>
        </p:nvSpPr>
        <p:spPr>
          <a:xfrm>
            <a:off x="10787539" y="4579144"/>
            <a:ext cx="27320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18" name="Text 11"/>
          <p:cNvSpPr/>
          <p:nvPr/>
        </p:nvSpPr>
        <p:spPr>
          <a:xfrm>
            <a:off x="10787539" y="5113020"/>
            <a:ext cx="2732008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08B789E-31B6-029C-5124-EE377C7417E0}"/>
              </a:ext>
            </a:extLst>
          </p:cNvPr>
          <p:cNvSpPr/>
          <p:nvPr/>
        </p:nvSpPr>
        <p:spPr>
          <a:xfrm>
            <a:off x="-1905000" y="-685800"/>
            <a:ext cx="19621500" cy="95440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864964-2764-9FAD-04C0-88D19FFD801E}"/>
              </a:ext>
            </a:extLst>
          </p:cNvPr>
          <p:cNvSpPr txBox="1"/>
          <p:nvPr/>
        </p:nvSpPr>
        <p:spPr>
          <a:xfrm>
            <a:off x="735900" y="2353359"/>
            <a:ext cx="148780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99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133767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182</Words>
  <Application>Microsoft Office PowerPoint</Application>
  <PresentationFormat>사용자 지정</PresentationFormat>
  <Paragraphs>60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Fraunces</vt:lpstr>
      <vt:lpstr>HY헤드라인M</vt:lpstr>
      <vt:lpstr>Nobile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yjm080821@gmail.com</cp:lastModifiedBy>
  <cp:revision>15</cp:revision>
  <dcterms:created xsi:type="dcterms:W3CDTF">2024-08-24T01:47:57Z</dcterms:created>
  <dcterms:modified xsi:type="dcterms:W3CDTF">2024-08-27T03:35:59Z</dcterms:modified>
</cp:coreProperties>
</file>